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8" r:id="rId3"/>
    <p:sldId id="260" r:id="rId4"/>
    <p:sldId id="266" r:id="rId5"/>
    <p:sldId id="263" r:id="rId6"/>
    <p:sldId id="264" r:id="rId7"/>
  </p:sldIdLst>
  <p:sldSz cx="9144000" cy="5143500" type="screen16x9"/>
  <p:notesSz cx="6858000" cy="9144000"/>
  <p:embeddedFontLst>
    <p:embeddedFont>
      <p:font typeface="Average" panose="020B0604020202020204" charset="0"/>
      <p:regular r:id="rId9"/>
    </p:embeddedFont>
    <p:embeddedFont>
      <p:font typeface="Oswald" panose="00000500000000000000" pitchFamily="2" charset="0"/>
      <p:regular r:id="rId10"/>
      <p:bold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C8AC3A-C0E1-4F6D-BF13-2FB2719A3D04}">
  <a:tblStyle styleId="{E6C8AC3A-C0E1-4F6D-BF13-2FB2719A3D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87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980f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980f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980f9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980f9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6f980f9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6f980f9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7271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6f980f9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6f980f9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6f980f9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6f980f9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6" r:id="rId5"/>
    <p:sldLayoutId id="2147483657" r:id="rId6"/>
    <p:sldLayoutId id="214748365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9A3899-1FF0-4222-9612-6F922857C28B}"/>
              </a:ext>
            </a:extLst>
          </p:cNvPr>
          <p:cNvSpPr/>
          <p:nvPr/>
        </p:nvSpPr>
        <p:spPr>
          <a:xfrm>
            <a:off x="-234962" y="-72229"/>
            <a:ext cx="5072743" cy="570411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4837781" y="1457608"/>
            <a:ext cx="4427305" cy="21999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+mn-lt"/>
                <a:ea typeface="MS Gothic" panose="020B0609070205080204" pitchFamily="49" charset="-128"/>
              </a:rPr>
              <a:t>Presentation: </a:t>
            </a:r>
            <a:br>
              <a:rPr lang="en-US" sz="2000" b="1" dirty="0">
                <a:latin typeface="+mn-lt"/>
                <a:ea typeface="MS Gothic" panose="020B0609070205080204" pitchFamily="49" charset="-128"/>
              </a:rPr>
            </a:br>
            <a:br>
              <a:rPr lang="en-US" sz="2000" dirty="0">
                <a:latin typeface="+mn-lt"/>
                <a:ea typeface="MS Gothic" panose="020B0609070205080204" pitchFamily="49" charset="-128"/>
              </a:rPr>
            </a:br>
            <a:r>
              <a:rPr lang="en-US" sz="2000" b="1" dirty="0">
                <a:latin typeface="+mn-lt"/>
                <a:ea typeface="MS Gothic" panose="020B0609070205080204" pitchFamily="49" charset="-128"/>
              </a:rPr>
              <a:t>Prepared for Three Logistics</a:t>
            </a:r>
            <a:br>
              <a:rPr lang="en-US" sz="2000" dirty="0">
                <a:latin typeface="+mn-lt"/>
                <a:ea typeface="MS Gothic" panose="020B0609070205080204" pitchFamily="49" charset="-128"/>
              </a:rPr>
            </a:br>
            <a:br>
              <a:rPr lang="en-US" sz="2000" dirty="0">
                <a:latin typeface="+mn-lt"/>
                <a:ea typeface="MS Gothic" panose="020B0609070205080204" pitchFamily="49" charset="-128"/>
              </a:rPr>
            </a:br>
            <a:r>
              <a:rPr lang="en-US" sz="2000" dirty="0">
                <a:latin typeface="+mn-lt"/>
                <a:ea typeface="MS Gothic" panose="020B0609070205080204" pitchFamily="49" charset="-128"/>
              </a:rPr>
              <a:t>Michael Kodua Boamah | Data Analyst</a:t>
            </a:r>
            <a:endParaRPr sz="2000" dirty="0">
              <a:latin typeface="+mn-lt"/>
              <a:ea typeface="MS Gothic" panose="020B0609070205080204" pitchFamily="49" charset="-128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979190" y="4055515"/>
            <a:ext cx="2144486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+mn-lt"/>
              </a:rPr>
              <a:t>July 29, 2025</a:t>
            </a:r>
            <a:endParaRPr sz="16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DD2E39-D79C-4F03-B6ED-4DB99DDF1ED1}"/>
              </a:ext>
            </a:extLst>
          </p:cNvPr>
          <p:cNvSpPr/>
          <p:nvPr/>
        </p:nvSpPr>
        <p:spPr>
          <a:xfrm>
            <a:off x="707448" y="1534886"/>
            <a:ext cx="3187923" cy="22675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2DEB6D-27D6-4510-9DCE-1D94C089A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46" y="1643742"/>
            <a:ext cx="2978167" cy="20138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298700" y="49529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+mn-lt"/>
              </a:rPr>
              <a:t>Business Problems</a:t>
            </a:r>
            <a:endParaRPr sz="2400" b="1" dirty="0">
              <a:latin typeface="+mn-lt"/>
            </a:endParaRPr>
          </a:p>
        </p:txBody>
      </p:sp>
      <p:grpSp>
        <p:nvGrpSpPr>
          <p:cNvPr id="72" name="Google Shape;72;p15"/>
          <p:cNvGrpSpPr/>
          <p:nvPr/>
        </p:nvGrpSpPr>
        <p:grpSpPr>
          <a:xfrm>
            <a:off x="431925" y="1304874"/>
            <a:ext cx="2628925" cy="2619426"/>
            <a:chOff x="431925" y="1304875"/>
            <a:chExt cx="2628925" cy="2602343"/>
          </a:xfrm>
        </p:grpSpPr>
        <p:sp>
          <p:nvSpPr>
            <p:cNvPr id="73" name="Google Shape;73;p15"/>
            <p:cNvSpPr txBox="1"/>
            <p:nvPr/>
          </p:nvSpPr>
          <p:spPr>
            <a:xfrm>
              <a:off x="431925" y="1304875"/>
              <a:ext cx="2628900" cy="43571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431950" y="1304876"/>
              <a:ext cx="2628900" cy="2602342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5" name="Google Shape;75;p15"/>
          <p:cNvSpPr txBox="1">
            <a:spLocks noGrp="1"/>
          </p:cNvSpPr>
          <p:nvPr>
            <p:ph type="body" idx="4294967295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Business Problems</a:t>
            </a:r>
            <a:endParaRPr sz="16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4294967295"/>
          </p:nvPr>
        </p:nvSpPr>
        <p:spPr>
          <a:xfrm>
            <a:off x="522325" y="1796874"/>
            <a:ext cx="2478600" cy="20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Late deliveries and inefficiencies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Underutilized fleet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Customer complaints about tracking</a:t>
            </a:r>
          </a:p>
          <a:p>
            <a:pPr marL="0" indent="0"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+mn-lt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320450" y="1304874"/>
            <a:ext cx="2632500" cy="2619423"/>
            <a:chOff x="3320450" y="1304874"/>
            <a:chExt cx="2632500" cy="2747114"/>
          </a:xfrm>
        </p:grpSpPr>
        <p:sp>
          <p:nvSpPr>
            <p:cNvPr id="78" name="Google Shape;78;p15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3320450" y="1304874"/>
              <a:ext cx="2628900" cy="274711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15"/>
          <p:cNvSpPr txBox="1">
            <a:spLocks noGrp="1"/>
          </p:cNvSpPr>
          <p:nvPr>
            <p:ph type="body" idx="4294967295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Possible Effects</a:t>
            </a:r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4294967295"/>
          </p:nvPr>
        </p:nvSpPr>
        <p:spPr>
          <a:xfrm>
            <a:off x="3319700" y="1652725"/>
            <a:ext cx="2478600" cy="911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Customer dissatisfaction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Supply chain disruption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Wasted resources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Poor planning decisions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Loss of trust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Reduced repeat business</a:t>
            </a:r>
            <a:endParaRPr sz="1400" dirty="0">
              <a:latin typeface="+mn-lt"/>
            </a:endParaRPr>
          </a:p>
        </p:txBody>
      </p:sp>
      <p:grpSp>
        <p:nvGrpSpPr>
          <p:cNvPr id="82" name="Google Shape;82;p15"/>
          <p:cNvGrpSpPr/>
          <p:nvPr/>
        </p:nvGrpSpPr>
        <p:grpSpPr>
          <a:xfrm>
            <a:off x="6212550" y="1304875"/>
            <a:ext cx="2632500" cy="2619424"/>
            <a:chOff x="6212550" y="1304875"/>
            <a:chExt cx="2632500" cy="2637022"/>
          </a:xfrm>
        </p:grpSpPr>
        <p:sp>
          <p:nvSpPr>
            <p:cNvPr id="83" name="Google Shape;83;p15"/>
            <p:cNvSpPr/>
            <p:nvPr/>
          </p:nvSpPr>
          <p:spPr>
            <a:xfrm>
              <a:off x="6215400" y="1304875"/>
              <a:ext cx="2628900" cy="2637022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5"/>
          <p:cNvSpPr txBox="1">
            <a:spLocks noGrp="1"/>
          </p:cNvSpPr>
          <p:nvPr>
            <p:ph type="body" idx="4294967295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Possible Implications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4294967295"/>
          </p:nvPr>
        </p:nvSpPr>
        <p:spPr>
          <a:xfrm>
            <a:off x="6250102" y="1652725"/>
            <a:ext cx="2628900" cy="2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Revenue loss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Reduce customer retention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Hinders scalability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Higher support costs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Competitive disadvantage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Weak brand reputation</a:t>
            </a:r>
            <a:endParaRPr sz="1400" dirty="0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32AE48-28BE-487D-88E2-33A2F5DFB8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518850" y="2141250"/>
            <a:ext cx="4564779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Analysis and recommendations</a:t>
            </a:r>
            <a:endParaRPr dirty="0"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FCDC84-2574-4723-AD0E-0B1F11D20FC7}"/>
              </a:ext>
            </a:extLst>
          </p:cNvPr>
          <p:cNvSpPr txBox="1">
            <a:spLocks/>
          </p:cNvSpPr>
          <p:nvPr/>
        </p:nvSpPr>
        <p:spPr>
          <a:xfrm>
            <a:off x="671250" y="2112076"/>
            <a:ext cx="7852200" cy="6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>
              <a:lnSpc>
                <a:spcPct val="150000"/>
              </a:lnSpc>
            </a:pPr>
            <a:endParaRPr lang="en-US" sz="1600" dirty="0"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1C56D2-7203-4B26-A5C3-0ADAB130DFCD}"/>
              </a:ext>
            </a:extLst>
          </p:cNvPr>
          <p:cNvSpPr/>
          <p:nvPr/>
        </p:nvSpPr>
        <p:spPr>
          <a:xfrm>
            <a:off x="5083629" y="-106136"/>
            <a:ext cx="4234542" cy="53557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latin typeface="+mn-lt"/>
              </a:rPr>
              <a:t>Identified patterns</a:t>
            </a:r>
            <a:r>
              <a:rPr lang="en-US" sz="1600" dirty="0">
                <a:latin typeface="+mn-lt"/>
              </a:rPr>
              <a:t> in delivery times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     </a:t>
            </a:r>
            <a:r>
              <a:rPr lang="en-US" sz="1600" dirty="0">
                <a:latin typeface="+mn-lt"/>
              </a:rPr>
              <a:t>and fleet usage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2.</a:t>
            </a:r>
            <a:r>
              <a:rPr lang="en-US" sz="1600" b="1" dirty="0">
                <a:latin typeface="+mn-lt"/>
              </a:rPr>
              <a:t> Found the root cause</a:t>
            </a:r>
            <a:r>
              <a:rPr lang="en-US" sz="1600" dirty="0">
                <a:latin typeface="+mn-lt"/>
              </a:rPr>
              <a:t> of the customer   satisfaction scores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+mn-lt"/>
              </a:rPr>
              <a:t>3. </a:t>
            </a:r>
            <a:r>
              <a:rPr lang="en-US" sz="1600" b="1" dirty="0">
                <a:latin typeface="+mn-lt"/>
              </a:rPr>
              <a:t>Recommendations </a:t>
            </a:r>
            <a:r>
              <a:rPr lang="en-US" sz="1600" dirty="0">
                <a:latin typeface="+mn-lt"/>
              </a:rPr>
              <a:t>backed by 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body" idx="4294967295"/>
          </p:nvPr>
        </p:nvSpPr>
        <p:spPr>
          <a:xfrm>
            <a:off x="0" y="0"/>
            <a:ext cx="4281758" cy="727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latin typeface="+mn-lt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Considerable differences in delivery distances, fuel cost and distance covered by each truck indicating some trucks are underused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TRK108 provides the best performance, and TRK105 provides the worst performance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dirty="0">
                <a:latin typeface="+mn-lt"/>
              </a:rPr>
              <a:t>Recommendation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Integrate </a:t>
            </a:r>
            <a:r>
              <a:rPr lang="en-US" sz="1400" b="1" dirty="0">
                <a:latin typeface="+mn-lt"/>
              </a:rPr>
              <a:t>Samsara</a:t>
            </a:r>
            <a:r>
              <a:rPr lang="en-US" sz="1400" dirty="0">
                <a:latin typeface="+mn-lt"/>
              </a:rPr>
              <a:t> to monitor the distance covered, deliveries completed, delivery time and fuel consumed by each truck. This would be integrated into a live dashboard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Integrate delivery distance, real-time GPS and live map to adapt schedules to enable an efficient planning of trips and respond to possible delays. 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Truck TRK108 is suitable for long distance deliveries based on it’s fuel efficiency and overall performance.</a:t>
            </a:r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4294967295"/>
          </p:nvPr>
        </p:nvSpPr>
        <p:spPr>
          <a:xfrm>
            <a:off x="8226525" y="2564038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</a:rPr>
              <a:t>5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4294967295"/>
          </p:nvPr>
        </p:nvSpPr>
        <p:spPr>
          <a:xfrm>
            <a:off x="8226525" y="3383000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</a:rPr>
              <a:t>22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23016E-F4D2-4F2A-9400-EC2C5920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423" y="572700"/>
            <a:ext cx="2238902" cy="2070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461A40-3DA8-46B1-8AC2-33C302649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421" y="2797629"/>
            <a:ext cx="2238901" cy="2044065"/>
          </a:xfrm>
          <a:prstGeom prst="rect">
            <a:avLst/>
          </a:prstGeom>
        </p:spPr>
      </p:pic>
      <p:sp>
        <p:nvSpPr>
          <p:cNvPr id="11" name="Google Shape;114;p20">
            <a:extLst>
              <a:ext uri="{FF2B5EF4-FFF2-40B4-BE49-F238E27FC236}">
                <a16:creationId xmlns:a16="http://schemas.microsoft.com/office/drawing/2014/main" id="{1C65382E-BCC6-4C95-8C0A-F00B401C8FAD}"/>
              </a:ext>
            </a:extLst>
          </p:cNvPr>
          <p:cNvSpPr txBox="1">
            <a:spLocks/>
          </p:cNvSpPr>
          <p:nvPr/>
        </p:nvSpPr>
        <p:spPr>
          <a:xfrm>
            <a:off x="2547665" y="0"/>
            <a:ext cx="428175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 dirty="0">
                <a:latin typeface="+mn-lt"/>
              </a:rPr>
              <a:t>Truck Performance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4D13B2-D702-4DAB-BCFC-562603AD9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914" y="598913"/>
            <a:ext cx="2660194" cy="204406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AFC42D-83AB-4757-84D3-D670B64742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F579B4-7A77-4E7B-8573-D2D3E5FE1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915" y="2797629"/>
            <a:ext cx="2660194" cy="204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85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 idx="4294967295"/>
          </p:nvPr>
        </p:nvSpPr>
        <p:spPr>
          <a:xfrm>
            <a:off x="1872257" y="-39026"/>
            <a:ext cx="499509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+mn-lt"/>
              </a:rPr>
              <a:t>Clients Satisfaction Analysis</a:t>
            </a:r>
            <a:endParaRPr sz="2400" dirty="0">
              <a:latin typeface="+mn-lt"/>
            </a:endParaRPr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4294967295"/>
          </p:nvPr>
        </p:nvSpPr>
        <p:spPr>
          <a:xfrm>
            <a:off x="0" y="127078"/>
            <a:ext cx="5508171" cy="4035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Longer delivery distances increased delivery time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Longer delivery times caused negative client reactions, this resulted to a client satisfaction scores of 3 or lower.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Delivery beyond </a:t>
            </a:r>
            <a:r>
              <a:rPr lang="en-US" sz="1400" b="1" dirty="0">
                <a:latin typeface="+mn-lt"/>
              </a:rPr>
              <a:t>4.59 hours or 165 kms </a:t>
            </a:r>
            <a:r>
              <a:rPr lang="en-US" sz="1400" dirty="0">
                <a:latin typeface="+mn-lt"/>
              </a:rPr>
              <a:t>triggered client reactions leading to client satisfaction scores of 3 or lower. 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Clients satisfaction score decreased as delivery time and distance increased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dirty="0">
                <a:latin typeface="+mn-lt"/>
              </a:rPr>
              <a:t>Recommendations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Flag deliveries over </a:t>
            </a:r>
            <a:r>
              <a:rPr lang="en-US" sz="1400" b="1" dirty="0">
                <a:latin typeface="+mn-lt"/>
              </a:rPr>
              <a:t>165 km </a:t>
            </a:r>
            <a:r>
              <a:rPr lang="en-US" sz="1400" dirty="0">
                <a:latin typeface="+mn-lt"/>
              </a:rPr>
              <a:t>or </a:t>
            </a:r>
            <a:r>
              <a:rPr lang="en-US" sz="1400" b="1" dirty="0">
                <a:latin typeface="+mn-lt"/>
              </a:rPr>
              <a:t>4.59 hours </a:t>
            </a:r>
            <a:r>
              <a:rPr lang="en-US" sz="1400" dirty="0">
                <a:latin typeface="+mn-lt"/>
              </a:rPr>
              <a:t>ETA for prioritization, enhanced client communication, and distance based loyalty incentives like discounts. This should promote client return and increase client tolerance.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Build a system that integrates OptimoRoute</a:t>
            </a:r>
            <a:r>
              <a:rPr lang="en-US" sz="1400" dirty="0"/>
              <a:t> </a:t>
            </a:r>
            <a:r>
              <a:rPr lang="en-US" sz="1400" dirty="0">
                <a:latin typeface="+mn-lt"/>
              </a:rPr>
              <a:t>or</a:t>
            </a:r>
            <a:r>
              <a:rPr lang="en-US" sz="1400" dirty="0"/>
              <a:t> </a:t>
            </a:r>
            <a:r>
              <a:rPr lang="en-US" sz="1400" dirty="0">
                <a:latin typeface="+mn-lt"/>
              </a:rPr>
              <a:t>Routific</a:t>
            </a:r>
            <a:r>
              <a:rPr lang="en-US" sz="1400" dirty="0"/>
              <a:t> </a:t>
            </a:r>
            <a:r>
              <a:rPr lang="en-US" sz="1400" dirty="0">
                <a:latin typeface="+mn-lt"/>
              </a:rPr>
              <a:t>to improve delivery time prediction accuracy and build client confidence through live tracking access and notifications.</a:t>
            </a:r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4294967295"/>
          </p:nvPr>
        </p:nvSpPr>
        <p:spPr>
          <a:xfrm>
            <a:off x="8226525" y="2564038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</a:rPr>
              <a:t>5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4294967295"/>
          </p:nvPr>
        </p:nvSpPr>
        <p:spPr>
          <a:xfrm>
            <a:off x="8226525" y="3383000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</a:rPr>
              <a:t>22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351D0-4A18-4347-8F0F-9A6439FB4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70" y="2896190"/>
            <a:ext cx="3530957" cy="2158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44408C-2EFB-419C-A128-2657F56F4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71" y="711116"/>
            <a:ext cx="3530957" cy="202823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33B668-E017-42C7-8B26-F5D646B913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311700" y="32774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+mn-lt"/>
              </a:rPr>
              <a:t>Summary of recommendations</a:t>
            </a:r>
            <a:endParaRPr sz="2400" dirty="0">
              <a:latin typeface="+mn-lt"/>
            </a:endParaRPr>
          </a:p>
        </p:txBody>
      </p:sp>
      <p:grpSp>
        <p:nvGrpSpPr>
          <p:cNvPr id="149" name="Google Shape;149;p21"/>
          <p:cNvGrpSpPr/>
          <p:nvPr/>
        </p:nvGrpSpPr>
        <p:grpSpPr>
          <a:xfrm>
            <a:off x="424816" y="1036011"/>
            <a:ext cx="8294371" cy="799416"/>
            <a:chOff x="424813" y="1177875"/>
            <a:chExt cx="8294371" cy="849900"/>
          </a:xfrm>
        </p:grpSpPr>
        <p:sp>
          <p:nvSpPr>
            <p:cNvPr id="150" name="Google Shape;150;p21"/>
            <p:cNvSpPr/>
            <p:nvPr/>
          </p:nvSpPr>
          <p:spPr>
            <a:xfrm>
              <a:off x="2927684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424813" y="1177875"/>
              <a:ext cx="2830004" cy="849900"/>
            </a:xfrm>
            <a:prstGeom prst="homePlate">
              <a:avLst>
                <a:gd name="adj" fmla="val 2671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Google Shape;152;p21"/>
          <p:cNvSpPr txBox="1">
            <a:spLocks noGrp="1"/>
          </p:cNvSpPr>
          <p:nvPr>
            <p:ph type="body" idx="4294967295"/>
          </p:nvPr>
        </p:nvSpPr>
        <p:spPr>
          <a:xfrm>
            <a:off x="539675" y="1026259"/>
            <a:ext cx="24225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+mn-lt"/>
              </a:rPr>
              <a:t>Recommendation</a:t>
            </a:r>
            <a:r>
              <a:rPr lang="en" sz="1600" dirty="0">
                <a:solidFill>
                  <a:schemeClr val="lt1"/>
                </a:solidFill>
                <a:latin typeface="+mn-lt"/>
              </a:rPr>
              <a:t> 1</a:t>
            </a:r>
            <a:endParaRPr sz="1600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53" name="Google Shape;153;p21"/>
          <p:cNvSpPr txBox="1">
            <a:spLocks noGrp="1"/>
          </p:cNvSpPr>
          <p:nvPr>
            <p:ph type="body" idx="4294967295"/>
          </p:nvPr>
        </p:nvSpPr>
        <p:spPr>
          <a:xfrm>
            <a:off x="3254829" y="976549"/>
            <a:ext cx="5464346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Flag deliveries over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165 km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or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4.59 hours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ETA for prioritization, enhanced client communication, and distance based loyalty incentives</a:t>
            </a:r>
          </a:p>
        </p:txBody>
      </p:sp>
      <p:grpSp>
        <p:nvGrpSpPr>
          <p:cNvPr id="154" name="Google Shape;154;p21"/>
          <p:cNvGrpSpPr/>
          <p:nvPr/>
        </p:nvGrpSpPr>
        <p:grpSpPr>
          <a:xfrm>
            <a:off x="424820" y="1888398"/>
            <a:ext cx="8294359" cy="799416"/>
            <a:chOff x="424813" y="2075689"/>
            <a:chExt cx="8294359" cy="849900"/>
          </a:xfrm>
        </p:grpSpPr>
        <p:sp>
          <p:nvSpPr>
            <p:cNvPr id="155" name="Google Shape;155;p21"/>
            <p:cNvSpPr/>
            <p:nvPr/>
          </p:nvSpPr>
          <p:spPr>
            <a:xfrm>
              <a:off x="2927672" y="2075689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424813" y="2075689"/>
              <a:ext cx="2830004" cy="849900"/>
            </a:xfrm>
            <a:prstGeom prst="homePlate">
              <a:avLst>
                <a:gd name="adj" fmla="val 2671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21"/>
          <p:cNvSpPr txBox="1">
            <a:spLocks noGrp="1"/>
          </p:cNvSpPr>
          <p:nvPr>
            <p:ph type="body" idx="4294967295"/>
          </p:nvPr>
        </p:nvSpPr>
        <p:spPr>
          <a:xfrm>
            <a:off x="527507" y="1856047"/>
            <a:ext cx="24225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+mn-lt"/>
              </a:rPr>
              <a:t>Recommendation 2</a:t>
            </a:r>
          </a:p>
        </p:txBody>
      </p:sp>
      <p:sp>
        <p:nvSpPr>
          <p:cNvPr id="158" name="Google Shape;158;p21"/>
          <p:cNvSpPr txBox="1">
            <a:spLocks noGrp="1"/>
          </p:cNvSpPr>
          <p:nvPr>
            <p:ph type="body" idx="4294967295"/>
          </p:nvPr>
        </p:nvSpPr>
        <p:spPr>
          <a:xfrm>
            <a:off x="3254793" y="1805800"/>
            <a:ext cx="5464346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Integrate OptimoRoute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or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Routific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to improve delivery time prediction accuracy to build client confidence through live tracking access, notifications and feedback channels.</a:t>
            </a:r>
          </a:p>
        </p:txBody>
      </p:sp>
      <p:grpSp>
        <p:nvGrpSpPr>
          <p:cNvPr id="159" name="Google Shape;159;p21"/>
          <p:cNvGrpSpPr/>
          <p:nvPr/>
        </p:nvGrpSpPr>
        <p:grpSpPr>
          <a:xfrm>
            <a:off x="420431" y="2737285"/>
            <a:ext cx="8294359" cy="588303"/>
            <a:chOff x="424813" y="2974405"/>
            <a:chExt cx="8294359" cy="849933"/>
          </a:xfrm>
        </p:grpSpPr>
        <p:sp>
          <p:nvSpPr>
            <p:cNvPr id="160" name="Google Shape;160;p21"/>
            <p:cNvSpPr/>
            <p:nvPr/>
          </p:nvSpPr>
          <p:spPr>
            <a:xfrm>
              <a:off x="2927672" y="2974438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424813" y="2974405"/>
              <a:ext cx="2830004" cy="849900"/>
            </a:xfrm>
            <a:prstGeom prst="homePlate">
              <a:avLst>
                <a:gd name="adj" fmla="val 2671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21"/>
          <p:cNvSpPr txBox="1">
            <a:spLocks noGrp="1"/>
          </p:cNvSpPr>
          <p:nvPr>
            <p:ph type="body" idx="4294967295"/>
          </p:nvPr>
        </p:nvSpPr>
        <p:spPr>
          <a:xfrm>
            <a:off x="527507" y="2612429"/>
            <a:ext cx="24225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+mn-lt"/>
              </a:rPr>
              <a:t>Recommendation</a:t>
            </a:r>
            <a:r>
              <a:rPr lang="en-US" dirty="0">
                <a:solidFill>
                  <a:schemeClr val="lt1"/>
                </a:solidFill>
                <a:latin typeface="+mn-lt"/>
              </a:rPr>
              <a:t> </a:t>
            </a:r>
            <a:r>
              <a:rPr lang="en-US" sz="1600" dirty="0">
                <a:solidFill>
                  <a:schemeClr val="lt1"/>
                </a:solidFill>
                <a:latin typeface="+mn-lt"/>
              </a:rPr>
              <a:t>3</a:t>
            </a:r>
            <a:endParaRPr lang="en-US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4294967295"/>
          </p:nvPr>
        </p:nvSpPr>
        <p:spPr>
          <a:xfrm>
            <a:off x="3254793" y="2512444"/>
            <a:ext cx="5464346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Establish a tracking system that monitors the distance covered and the number of deliveries completed by each truck</a:t>
            </a:r>
          </a:p>
        </p:txBody>
      </p:sp>
      <p:grpSp>
        <p:nvGrpSpPr>
          <p:cNvPr id="164" name="Google Shape;164;p21"/>
          <p:cNvGrpSpPr/>
          <p:nvPr/>
        </p:nvGrpSpPr>
        <p:grpSpPr>
          <a:xfrm>
            <a:off x="423327" y="3370398"/>
            <a:ext cx="8294359" cy="753641"/>
            <a:chOff x="424813" y="3871259"/>
            <a:chExt cx="8294359" cy="849933"/>
          </a:xfrm>
        </p:grpSpPr>
        <p:sp>
          <p:nvSpPr>
            <p:cNvPr id="165" name="Google Shape;165;p21"/>
            <p:cNvSpPr/>
            <p:nvPr/>
          </p:nvSpPr>
          <p:spPr>
            <a:xfrm>
              <a:off x="2927672" y="3871292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424813" y="3871259"/>
              <a:ext cx="2830004" cy="849900"/>
            </a:xfrm>
            <a:prstGeom prst="homePlate">
              <a:avLst>
                <a:gd name="adj" fmla="val 2671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21"/>
          <p:cNvSpPr txBox="1">
            <a:spLocks noGrp="1"/>
          </p:cNvSpPr>
          <p:nvPr>
            <p:ph type="body" idx="4294967295"/>
          </p:nvPr>
        </p:nvSpPr>
        <p:spPr>
          <a:xfrm>
            <a:off x="539675" y="3316636"/>
            <a:ext cx="24225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+mn-lt"/>
              </a:rPr>
              <a:t>Recommendation 4</a:t>
            </a:r>
          </a:p>
        </p:txBody>
      </p:sp>
      <p:sp>
        <p:nvSpPr>
          <p:cNvPr id="168" name="Google Shape;168;p21"/>
          <p:cNvSpPr txBox="1">
            <a:spLocks noGrp="1"/>
          </p:cNvSpPr>
          <p:nvPr>
            <p:ph type="body" idx="4294967295"/>
          </p:nvPr>
        </p:nvSpPr>
        <p:spPr>
          <a:xfrm>
            <a:off x="3254793" y="3263419"/>
            <a:ext cx="5337324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Integrate delivery distance, real-time GPS and live map to adapt schedules to enable an efficient planning of trips and respond to possible delays. </a:t>
            </a:r>
          </a:p>
        </p:txBody>
      </p:sp>
      <p:sp>
        <p:nvSpPr>
          <p:cNvPr id="25" name="Google Shape;165;p21">
            <a:extLst>
              <a:ext uri="{FF2B5EF4-FFF2-40B4-BE49-F238E27FC236}">
                <a16:creationId xmlns:a16="http://schemas.microsoft.com/office/drawing/2014/main" id="{A68C1174-66E4-4192-A3B3-678EA35997F4}"/>
              </a:ext>
            </a:extLst>
          </p:cNvPr>
          <p:cNvSpPr/>
          <p:nvPr/>
        </p:nvSpPr>
        <p:spPr>
          <a:xfrm>
            <a:off x="2935223" y="4174980"/>
            <a:ext cx="5791500" cy="6469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66;p21">
            <a:extLst>
              <a:ext uri="{FF2B5EF4-FFF2-40B4-BE49-F238E27FC236}">
                <a16:creationId xmlns:a16="http://schemas.microsoft.com/office/drawing/2014/main" id="{3A3C1039-9F7D-400E-845E-127ABED4FE02}"/>
              </a:ext>
            </a:extLst>
          </p:cNvPr>
          <p:cNvSpPr/>
          <p:nvPr/>
        </p:nvSpPr>
        <p:spPr>
          <a:xfrm>
            <a:off x="420431" y="4160646"/>
            <a:ext cx="2830004" cy="655404"/>
          </a:xfrm>
          <a:prstGeom prst="homePlate">
            <a:avLst>
              <a:gd name="adj" fmla="val 26719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67;p21">
            <a:extLst>
              <a:ext uri="{FF2B5EF4-FFF2-40B4-BE49-F238E27FC236}">
                <a16:creationId xmlns:a16="http://schemas.microsoft.com/office/drawing/2014/main" id="{35E4AECA-110B-403C-A1AA-5CCCC29A56C4}"/>
              </a:ext>
            </a:extLst>
          </p:cNvPr>
          <p:cNvSpPr txBox="1">
            <a:spLocks/>
          </p:cNvSpPr>
          <p:nvPr/>
        </p:nvSpPr>
        <p:spPr>
          <a:xfrm>
            <a:off x="521681" y="4052883"/>
            <a:ext cx="2422500" cy="91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>
              <a:lnSpc>
                <a:spcPct val="100000"/>
              </a:lnSpc>
              <a:buFont typeface="Average"/>
              <a:buNone/>
            </a:pPr>
            <a:r>
              <a:rPr lang="en-US" sz="1600" dirty="0">
                <a:solidFill>
                  <a:schemeClr val="lt1"/>
                </a:solidFill>
                <a:latin typeface="+mn-lt"/>
              </a:rPr>
              <a:t>Recommendation 5</a:t>
            </a:r>
          </a:p>
        </p:txBody>
      </p:sp>
      <p:sp>
        <p:nvSpPr>
          <p:cNvPr id="28" name="Google Shape;168;p21">
            <a:extLst>
              <a:ext uri="{FF2B5EF4-FFF2-40B4-BE49-F238E27FC236}">
                <a16:creationId xmlns:a16="http://schemas.microsoft.com/office/drawing/2014/main" id="{B871366F-AD5D-4EB9-9ECC-8747BC7C2A28}"/>
              </a:ext>
            </a:extLst>
          </p:cNvPr>
          <p:cNvSpPr txBox="1">
            <a:spLocks/>
          </p:cNvSpPr>
          <p:nvPr/>
        </p:nvSpPr>
        <p:spPr>
          <a:xfrm>
            <a:off x="3238700" y="3963364"/>
            <a:ext cx="5520922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TRK108 is suitable for long distance deliveries based on it’s fuel efficiency and overall performance.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36EB63-948C-4464-A891-B3739E056F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2124</TotalTime>
  <Words>447</Words>
  <Application>Microsoft Office PowerPoint</Application>
  <PresentationFormat>On-screen Show (16:9)</PresentationFormat>
  <Paragraphs>61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Oswald</vt:lpstr>
      <vt:lpstr>Average</vt:lpstr>
      <vt:lpstr>Arial</vt:lpstr>
      <vt:lpstr>Slate</vt:lpstr>
      <vt:lpstr>Presentation:   Prepared for Three Logistics  Michael Kodua Boamah | Data Analyst</vt:lpstr>
      <vt:lpstr>Business Problems</vt:lpstr>
      <vt:lpstr>Analysis and recommendations</vt:lpstr>
      <vt:lpstr>PowerPoint Presentation</vt:lpstr>
      <vt:lpstr>Clients Satisfaction Analysis</vt:lpstr>
      <vt:lpstr>Summary of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Interview Presentation: Data Analyst role  Strategic Insights for SpeedHaul Logistics  Presented by Michael Kodua Boamah</dc:title>
  <cp:lastModifiedBy>MICHAEL KODUA BOAMAH</cp:lastModifiedBy>
  <cp:revision>48</cp:revision>
  <dcterms:modified xsi:type="dcterms:W3CDTF">2025-08-25T16:00:23Z</dcterms:modified>
</cp:coreProperties>
</file>